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61" r:id="rId9"/>
    <p:sldId id="285" r:id="rId10"/>
    <p:sldId id="262" r:id="rId11"/>
    <p:sldId id="286" r:id="rId12"/>
    <p:sldId id="260" r:id="rId13"/>
    <p:sldId id="287" r:id="rId14"/>
    <p:sldId id="265" r:id="rId15"/>
    <p:sldId id="266" r:id="rId16"/>
    <p:sldId id="267" r:id="rId17"/>
    <p:sldId id="268" r:id="rId18"/>
    <p:sldId id="269" r:id="rId19"/>
    <p:sldId id="270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6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5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8B56DBC-F158-4276-B0ED-12B8016BD2CF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02463127-7DAA-4FDA-8580-D1EC09FD3F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079McwlBR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8XOStSIgI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GBZfmtcQQ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-gYLzBqoh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763000" cy="32766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Bell MT" panose="02020503060305020303" pitchFamily="18" charset="0"/>
              </a:rPr>
              <a:t>Chapter 14: Adultery or Divorce - </a:t>
            </a:r>
            <a:br>
              <a:rPr lang="en-US" sz="4800" dirty="0">
                <a:latin typeface="Bell MT" panose="02020503060305020303" pitchFamily="18" charset="0"/>
              </a:rPr>
            </a:br>
            <a:br>
              <a:rPr lang="en-US" sz="4800" dirty="0">
                <a:latin typeface="Bell MT" panose="02020503060305020303" pitchFamily="18" charset="0"/>
              </a:rPr>
            </a:br>
            <a:r>
              <a:rPr lang="en-US" sz="4800" dirty="0">
                <a:latin typeface="Bell MT" panose="02020503060305020303" pitchFamily="18" charset="0"/>
              </a:rPr>
              <a:t>Is There a Right Answer?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638800"/>
            <a:ext cx="6400800" cy="609600"/>
          </a:xfrm>
        </p:spPr>
        <p:txBody>
          <a:bodyPr>
            <a:normAutofit/>
          </a:bodyPr>
          <a:lstStyle/>
          <a:p>
            <a:pPr algn="l"/>
            <a:endParaRPr lang="en-US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1583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6019800"/>
          </a:xfrm>
        </p:spPr>
        <p:txBody>
          <a:bodyPr>
            <a:normAutofit fontScale="77500" lnSpcReduction="20000"/>
          </a:bodyPr>
          <a:lstStyle/>
          <a:p>
            <a:pPr marL="64008" indent="0">
              <a:buNone/>
            </a:pPr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According to the </a:t>
            </a:r>
            <a:r>
              <a:rPr lang="en-US" sz="3200" dirty="0" err="1">
                <a:latin typeface="Batang" panose="02030600000101010101" pitchFamily="18" charset="-127"/>
                <a:ea typeface="Batang" panose="02030600000101010101" pitchFamily="18" charset="-127"/>
              </a:rPr>
              <a:t>Wevorce</a:t>
            </a:r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 website  Statistics on Divorce: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900" dirty="0">
                <a:latin typeface="Batang" panose="02030600000101010101" pitchFamily="18" charset="-127"/>
                <a:ea typeface="Batang" panose="02030600000101010101" pitchFamily="18" charset="-127"/>
              </a:rPr>
              <a:t>One Divorce occurs per an estimated </a:t>
            </a:r>
            <a:r>
              <a:rPr lang="en-US" sz="3900" b="1" dirty="0">
                <a:latin typeface="Batang" panose="02030600000101010101" pitchFamily="18" charset="-127"/>
                <a:ea typeface="Batang" panose="02030600000101010101" pitchFamily="18" charset="-127"/>
              </a:rPr>
              <a:t>13 seconds</a:t>
            </a:r>
            <a:r>
              <a:rPr lang="en-US" sz="3900" dirty="0">
                <a:latin typeface="Batang" panose="02030600000101010101" pitchFamily="18" charset="-127"/>
                <a:ea typeface="Batang" panose="02030600000101010101" pitchFamily="18" charset="-127"/>
              </a:rPr>
              <a:t> in the United States</a:t>
            </a:r>
            <a:r>
              <a:rPr lang="en-US" sz="3300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900" b="1" dirty="0">
                <a:latin typeface="Batang" panose="02030600000101010101" pitchFamily="18" charset="-127"/>
                <a:ea typeface="Batang" panose="02030600000101010101" pitchFamily="18" charset="-127"/>
              </a:rPr>
              <a:t>80%</a:t>
            </a:r>
            <a:r>
              <a:rPr lang="en-US" sz="3900" dirty="0">
                <a:latin typeface="Batang" panose="02030600000101010101" pitchFamily="18" charset="-127"/>
                <a:ea typeface="Batang" panose="02030600000101010101" pitchFamily="18" charset="-127"/>
              </a:rPr>
              <a:t> of Couples are headed in the direction of divorce within their first 4 to 5 years of marriage</a:t>
            </a:r>
            <a:r>
              <a:rPr lang="en-US" sz="3000" dirty="0"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900" dirty="0">
                <a:latin typeface="Batang" panose="02030600000101010101" pitchFamily="18" charset="-127"/>
                <a:ea typeface="Batang" panose="02030600000101010101" pitchFamily="18" charset="-127"/>
              </a:rPr>
              <a:t>If one or both partners struggle with depressions, substance abuse or certain phobia – the risk of divorce often increases exponentially</a:t>
            </a:r>
            <a:r>
              <a:rPr lang="en-US" sz="3300" dirty="0"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9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900" dirty="0">
                <a:latin typeface="Batang" panose="02030600000101010101" pitchFamily="18" charset="-127"/>
                <a:ea typeface="Batang" panose="02030600000101010101" pitchFamily="18" charset="-127"/>
              </a:rPr>
              <a:t>If you have earned a Bachelor’s degree, you have a better likelihood of a long-lasting marriage</a:t>
            </a:r>
          </a:p>
        </p:txBody>
      </p:sp>
    </p:spTree>
    <p:extLst>
      <p:ext uri="{BB962C8B-B14F-4D97-AF65-F5344CB8AC3E}">
        <p14:creationId xmlns:p14="http://schemas.microsoft.com/office/powerpoint/2010/main" val="68902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2500" dirty="0">
                <a:latin typeface="Batang" panose="02030600000101010101" pitchFamily="18" charset="-127"/>
                <a:ea typeface="Batang" panose="02030600000101010101" pitchFamily="18" charset="-127"/>
              </a:rPr>
              <a:t>According to </a:t>
            </a:r>
            <a:r>
              <a:rPr lang="en-US" sz="2500" dirty="0" err="1">
                <a:latin typeface="Batang" panose="02030600000101010101" pitchFamily="18" charset="-127"/>
                <a:ea typeface="Batang" panose="02030600000101010101" pitchFamily="18" charset="-127"/>
              </a:rPr>
              <a:t>Wevorce</a:t>
            </a:r>
            <a:r>
              <a:rPr lang="en-US" sz="2500" dirty="0">
                <a:latin typeface="Batang" panose="02030600000101010101" pitchFamily="18" charset="-127"/>
                <a:ea typeface="Batang" panose="02030600000101010101" pitchFamily="18" charset="-127"/>
              </a:rPr>
              <a:t> website - Statistics on Divorce: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50%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 of children in North America will experience parental divorce before age 18.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If divorce is present within either spouse’s family of origin, their own chances of marriage instability, or even separation, will often double.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Engaging in intercourse with multiple partners before marriage or becoming sexually active under age 18 can escalate the risk of divorce within your first 10 years of marriage.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778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168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1"/>
            <a:ext cx="8763000" cy="5334000"/>
          </a:xfrm>
        </p:spPr>
        <p:txBody>
          <a:bodyPr>
            <a:normAutofit/>
          </a:bodyPr>
          <a:lstStyle/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Why do married people have affairs?</a:t>
            </a: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  <a:hlinkClick r:id="rId2"/>
              </a:rPr>
              <a:t>https://www.youtube.com/watch?v=d079McwlBRE</a:t>
            </a: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256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8382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523131"/>
          </a:xfrm>
        </p:spPr>
        <p:txBody>
          <a:bodyPr>
            <a:normAutofit/>
          </a:bodyPr>
          <a:lstStyle/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Why the Divorce Rate is over 50%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899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  <a:hlinkClick r:id="rId2"/>
              </a:rPr>
              <a:t>https://www.youtube.com/watch?v=38XOStSIgII</a:t>
            </a: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9303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0"/>
            <a:ext cx="8839200" cy="32004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82" y="5562600"/>
            <a:ext cx="8901112" cy="685800"/>
          </a:xfrm>
        </p:spPr>
        <p:txBody>
          <a:bodyPr>
            <a:normAutofit/>
          </a:bodyPr>
          <a:lstStyle/>
          <a:p>
            <a:pPr algn="ctr"/>
            <a:endParaRPr lang="en-US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629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8915400" cy="65809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Marriage as a Public Issue: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Marriage is no stranger to national debate in the United States.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It has been the center of a variety of American social, religious and political movements over the nation’s history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Most Americans value marriage highly and majority will marry at some point in their lives.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International standards show that marriage occurs at higher rates and divorce at lower rates in comparison to two decades ago.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648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0782"/>
            <a:ext cx="8991600" cy="7065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5943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500" dirty="0">
                <a:latin typeface="Batang" panose="02030600000101010101" pitchFamily="18" charset="-127"/>
                <a:ea typeface="Batang" panose="02030600000101010101" pitchFamily="18" charset="-127"/>
              </a:rPr>
              <a:t>Demographic Trends that have changed over the past half-century: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People get married later on in life (adulthood)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More couples live together without being married.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More single parents in households.</a:t>
            </a:r>
          </a:p>
          <a:p>
            <a:pPr marL="274320" lvl="1" indent="0">
              <a:buNone/>
            </a:pPr>
            <a:endParaRPr lang="en-US" sz="26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“Traditional Family” has declined due to both parents being in the work-force.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Families having smaller families – declining fertility.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847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59436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Gaining Control of Fertility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Batang" panose="02030600000101010101" pitchFamily="18" charset="-127"/>
                <a:ea typeface="Batang" panose="02030600000101010101" pitchFamily="18" charset="-127"/>
              </a:rPr>
              <a:t>The centrality of marriage in American culture and law during the nineteenth and twentieth centuries can be understood, in part, as a consequence of poorly controlled fertility.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Batang" panose="02030600000101010101" pitchFamily="18" charset="-127"/>
                <a:ea typeface="Batang" panose="02030600000101010101" pitchFamily="18" charset="-127"/>
              </a:rPr>
              <a:t>By restricting sex to marriage, communities were able to reduce births of children.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Batang" panose="02030600000101010101" pitchFamily="18" charset="-127"/>
                <a:ea typeface="Batang" panose="02030600000101010101" pitchFamily="18" charset="-127"/>
              </a:rPr>
              <a:t>Children born outside of marriage were denied certain legal rights, such as inheritance and claims on paternal assets.</a:t>
            </a:r>
          </a:p>
          <a:p>
            <a:pPr marL="914400" lvl="2" indent="0">
              <a:buNone/>
            </a:pPr>
            <a:r>
              <a:rPr lang="en-US" sz="22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>
                <a:latin typeface="Batang" panose="02030600000101010101" pitchFamily="18" charset="-127"/>
                <a:ea typeface="Batang" panose="02030600000101010101" pitchFamily="18" charset="-127"/>
              </a:rPr>
              <a:t>Once effective contraception was made, couples were able to have sexual relations without worrying about having children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513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9436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Sex Becomes a Private Matter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Contraceptive revolution made sex a private matter legally and essentially removed it from state control.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Griswold v. Connecticut (1965) – the court declared unconstitutional a state law forbidding the use of contraceptive devices even by married couples.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Griswold and subsequent Court decisions established a constitutional right to privacy in matters of sexual behavior among consenting adults.</a:t>
            </a:r>
          </a:p>
        </p:txBody>
      </p:sp>
    </p:spTree>
    <p:extLst>
      <p:ext uri="{BB962C8B-B14F-4D97-AF65-F5344CB8AC3E}">
        <p14:creationId xmlns:p14="http://schemas.microsoft.com/office/powerpoint/2010/main" val="137748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8674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Consequences of Marriage</a:t>
            </a:r>
          </a:p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Research shows that married people are typically:</a:t>
            </a:r>
          </a:p>
          <a:p>
            <a:pPr algn="ctr"/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Healthier/Live Longer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Earn More Money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1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Have Better Mental Health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Have Better Sex Lives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Have lower rates of suicide, fatal accidents, acute and chronic illness, alcoholism and depression. </a:t>
            </a:r>
          </a:p>
          <a:p>
            <a:pPr marL="877824" lvl="2" indent="0" algn="ctr">
              <a:buNone/>
            </a:pPr>
            <a:endParaRPr lang="en-US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00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7620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715000"/>
          </a:xfrm>
        </p:spPr>
        <p:txBody>
          <a:bodyPr>
            <a:normAutofit/>
          </a:bodyPr>
          <a:lstStyle/>
          <a:p>
            <a:pPr algn="ctr"/>
            <a:r>
              <a:rPr lang="en-US" sz="4100" dirty="0">
                <a:latin typeface="Batang" panose="02030600000101010101" pitchFamily="18" charset="-127"/>
                <a:ea typeface="Batang" panose="02030600000101010101" pitchFamily="18" charset="-127"/>
              </a:rPr>
              <a:t>Is adultery and divorce similar? </a:t>
            </a:r>
          </a:p>
          <a:p>
            <a:pPr algn="ctr"/>
            <a:endParaRPr lang="en-US" sz="16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They both go against the breaking of a promise (the wedding vow). </a:t>
            </a:r>
          </a:p>
          <a:p>
            <a:pPr algn="ctr"/>
            <a:endParaRPr lang="en-US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Divorce is legal according to civil law but perhaps not to spiritual law.</a:t>
            </a: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Divorce ends marriages but infidelity may not.</a:t>
            </a:r>
          </a:p>
        </p:txBody>
      </p:sp>
    </p:spTree>
    <p:extLst>
      <p:ext uri="{BB962C8B-B14F-4D97-AF65-F5344CB8AC3E}">
        <p14:creationId xmlns:p14="http://schemas.microsoft.com/office/powerpoint/2010/main" val="65357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867400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Batang" panose="02030600000101010101" pitchFamily="18" charset="-127"/>
                <a:ea typeface="Batang" panose="02030600000101010101" pitchFamily="18" charset="-127"/>
              </a:rPr>
              <a:t>Why married people differ from cohabiting couples:</a:t>
            </a:r>
          </a:p>
          <a:p>
            <a:pPr algn="ctr"/>
            <a:endParaRPr lang="en-US" sz="1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Batang" panose="02030600000101010101" pitchFamily="18" charset="-127"/>
                <a:ea typeface="Batang" panose="02030600000101010101" pitchFamily="18" charset="-127"/>
              </a:rPr>
              <a:t>Marriage is a social institution – others treat them differently as they have made a commitment while cohabiters aren’t fully committed.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Batang" panose="02030600000101010101" pitchFamily="18" charset="-127"/>
                <a:ea typeface="Batang" panose="02030600000101010101" pitchFamily="18" charset="-127"/>
              </a:rPr>
              <a:t>Specialization – Two people with two different skills join forces and become a more united front. Cohabiting couples are less likely to share their skills.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Batang" panose="02030600000101010101" pitchFamily="18" charset="-127"/>
                <a:ea typeface="Batang" panose="02030600000101010101" pitchFamily="18" charset="-127"/>
              </a:rPr>
              <a:t>Domesticating Roles – Men are thought to change more when they marry specifically being less likely to engage in risky behaviors such as drinking, driving dangerously, or using drugs.</a:t>
            </a:r>
          </a:p>
          <a:p>
            <a:pPr lvl="1" algn="ctr">
              <a:buFont typeface="Wingdings" panose="05000000000000000000" pitchFamily="2" charset="2"/>
              <a:buChar char="Ø"/>
            </a:pPr>
            <a:endParaRPr lang="en-US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957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833"/>
            <a:ext cx="8991600" cy="70463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Economic Changes Associated with Marriage</a:t>
            </a:r>
          </a:p>
          <a:p>
            <a:pPr algn="ctr"/>
            <a:endParaRPr lang="en-US" sz="1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Married men tend to earn more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Married men had higher performance rating than unmarried men which was related to the higher earnings that married men made.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Women’s earning fail to increase as a result of marriage.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Both married and unmarried women who have children earn less.</a:t>
            </a:r>
          </a:p>
        </p:txBody>
      </p:sp>
    </p:spTree>
    <p:extLst>
      <p:ext uri="{BB962C8B-B14F-4D97-AF65-F5344CB8AC3E}">
        <p14:creationId xmlns:p14="http://schemas.microsoft.com/office/powerpoint/2010/main" val="74574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Religious Mobilization</a:t>
            </a:r>
          </a:p>
          <a:p>
            <a:pPr algn="ctr"/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1950’s were the most “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familistic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” decade of the century.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1960’s &amp; 1970’s, religious movements were made to restore the basic features of 1950s </a:t>
            </a:r>
            <a:r>
              <a:rPr lang="en-US" sz="2800" dirty="0" err="1">
                <a:latin typeface="Batang" panose="02030600000101010101" pitchFamily="18" charset="-127"/>
                <a:ea typeface="Batang" panose="02030600000101010101" pitchFamily="18" charset="-127"/>
              </a:rPr>
              <a:t>familism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Feminism, homosexuality and abortion were central themes in these movements to restore family values.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224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8674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Professional Mobilization</a:t>
            </a:r>
          </a:p>
          <a:p>
            <a:pPr algn="ctr"/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Other professions that were involved in the marriage debate included practitioners, social scientists with an interest in divorce and marital stability.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About 25 years ago, couples education or marriage education began integrating such research into therapeutic approaches to helping couples prepare for or prevent problems in relationships.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31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599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579120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Conclusion:</a:t>
            </a:r>
          </a:p>
          <a:p>
            <a:pPr algn="ctr"/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50 years ago, marriage was the central and defining feature of adult identity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Today, Americans are far removed from such a marriage-centered culture and are struggling to re-define the role that marriages and families play in society.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When contraceptives were founded, this set off the changed in the institution of marriage and family.</a:t>
            </a:r>
          </a:p>
          <a:p>
            <a:pPr marL="537210" lvl="1" indent="0">
              <a:buNone/>
            </a:pPr>
            <a:endParaRPr lang="en-US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358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6172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</a:rPr>
              <a:t>According to Statista website – data about marriage: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Batang" panose="02030600000101010101" pitchFamily="18" charset="-127"/>
                <a:ea typeface="Batang" panose="02030600000101010101" pitchFamily="18" charset="-127"/>
              </a:rPr>
              <a:t>In 2016, there were about 60.25 million married couples living in the United States in comparison to the 960s, there were about 40.2 million married couples (This could be a reflection of the growth in population).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Batang" panose="02030600000101010101" pitchFamily="18" charset="-127"/>
                <a:ea typeface="Batang" panose="02030600000101010101" pitchFamily="18" charset="-127"/>
              </a:rPr>
              <a:t>Marriage rates are expected to continue to decline as the millennial generation is less likely to get married than previous generations.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Batang" panose="02030600000101010101" pitchFamily="18" charset="-127"/>
                <a:ea typeface="Batang" panose="02030600000101010101" pitchFamily="18" charset="-127"/>
              </a:rPr>
              <a:t>Contributing factors are said to be a higher number of unskilled men, lack of believe in lasting marriages, and a decrease in religious affiliations.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Batang" panose="02030600000101010101" pitchFamily="18" charset="-127"/>
                <a:ea typeface="Batang" panose="02030600000101010101" pitchFamily="18" charset="-127"/>
              </a:rPr>
              <a:t>The percentage of Americans who believe that same-sex relationship should be legal has increased from 52% in 2005 to 69% in 2015.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2547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334000"/>
          </a:xfrm>
        </p:spPr>
        <p:txBody>
          <a:bodyPr>
            <a:normAutofit/>
          </a:bodyPr>
          <a:lstStyle/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Cohabiting versus marriage couples:</a:t>
            </a: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  <a:hlinkClick r:id="rId2"/>
              </a:rPr>
              <a:t>https://www.youtube.com/watch?v=CGBZfmtcQQM</a:t>
            </a: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1114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8991600" cy="65809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15: Marriage as a Public Issue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334000"/>
          </a:xfrm>
        </p:spPr>
        <p:txBody>
          <a:bodyPr>
            <a:normAutofit/>
          </a:bodyPr>
          <a:lstStyle/>
          <a:p>
            <a:pPr algn="ctr"/>
            <a:endParaRPr lang="en-US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sz="3200" dirty="0">
                <a:latin typeface="Batang" panose="02030600000101010101" pitchFamily="18" charset="-127"/>
                <a:ea typeface="Batang" panose="02030600000101010101" pitchFamily="18" charset="-127"/>
              </a:rPr>
              <a:t>Perks of being a married couple:</a:t>
            </a: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  <a:hlinkClick r:id="rId2"/>
              </a:rPr>
              <a:t>https://www.youtube.com/watch?v=b-gYLzBqohg</a:t>
            </a: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9762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91600" cy="8382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5562600"/>
          </a:xfrm>
        </p:spPr>
        <p:txBody>
          <a:bodyPr>
            <a:normAutofit/>
          </a:bodyPr>
          <a:lstStyle/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>
              <a:buNone/>
            </a:pPr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</a:rPr>
              <a:t>6 Surprising Statistics About Divorce in 2017. (2017, July 17). 	Retrieved November 14,2017, from 	https://www.wevorce.com/blog/6-surprising-divorcestatistics-	divorce-2017/</a:t>
            </a: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>
              <a:buNone/>
            </a:pPr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</a:rPr>
              <a:t>Infidelity Statistics 2017: Why, When, and How 	People Stray. 	Retrieved November 14, 2017, 	from 	https://www.trustify.info/blog/infidelity-statistics-2017</a:t>
            </a:r>
          </a:p>
          <a:p>
            <a:pPr marL="537210" lvl="1" indent="0">
              <a:buNone/>
            </a:pPr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</a:p>
          <a:p>
            <a:pPr marL="537210" lvl="1" indent="0">
              <a:buNone/>
            </a:pPr>
            <a:r>
              <a:rPr lang="en-US" dirty="0">
                <a:latin typeface="Batang" panose="02030600000101010101" pitchFamily="18" charset="-127"/>
                <a:ea typeface="Batang" panose="02030600000101010101" pitchFamily="18" charset="-127"/>
              </a:rPr>
              <a:t>Number of married couples in the U.S. 1960-2016. Retrieved 	November 14, 2017, from 	https://www.statista.com/statistics/183663/number-of-married-	couples-in-the-us/</a:t>
            </a: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210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91600" cy="594360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Batang" panose="02030600000101010101" pitchFamily="18" charset="-127"/>
                <a:ea typeface="Batang" panose="02030600000101010101" pitchFamily="18" charset="-127"/>
              </a:rPr>
              <a:t>How does adultery harm the relationship?</a:t>
            </a:r>
          </a:p>
          <a:p>
            <a:endParaRPr lang="en-US" sz="15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051560" lvl="1" indent="-514350">
              <a:buFont typeface="+mj-lt"/>
              <a:buAutoNum type="arabicPeriod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Causes deception within the relationship</a:t>
            </a:r>
          </a:p>
          <a:p>
            <a:pPr marL="1051560" lvl="1" indent="-514350">
              <a:buFont typeface="+mj-lt"/>
              <a:buAutoNum type="arabicPeriod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051560" lvl="1" indent="-514350">
              <a:buFont typeface="+mj-lt"/>
              <a:buAutoNum type="arabicPeriod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The act of adultery itself causes harm.</a:t>
            </a:r>
          </a:p>
          <a:p>
            <a:pPr marL="1051560" lvl="1" indent="-514350">
              <a:buFont typeface="+mj-lt"/>
              <a:buAutoNum type="arabicPeriod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1051560" lvl="1" indent="-514350">
              <a:buFont typeface="+mj-lt"/>
              <a:buAutoNum type="arabicPeriod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It breaks the marital vow that was promised at time of marriage.</a:t>
            </a:r>
          </a:p>
          <a:p>
            <a:pPr marL="1051560" lvl="1" indent="-514350">
              <a:buFont typeface="+mj-lt"/>
              <a:buAutoNum type="arabicPeriod"/>
            </a:pPr>
            <a:endParaRPr lang="en-US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>
              <a:buNone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*</a:t>
            </a:r>
            <a: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ALL THREE CAUSE </a:t>
            </a:r>
            <a:r>
              <a:rPr lang="en-US" sz="28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HARM</a:t>
            </a:r>
            <a: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 TO THE </a:t>
            </a:r>
            <a:r>
              <a:rPr lang="en-US" sz="2800" b="1" u="sng" dirty="0">
                <a:latin typeface="Batang" panose="02030600000101010101" pitchFamily="18" charset="-127"/>
                <a:ea typeface="Batang" panose="02030600000101010101" pitchFamily="18" charset="-127"/>
              </a:rPr>
              <a:t>SPOUSE</a:t>
            </a:r>
            <a: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45455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15400" cy="58674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Batang" panose="02030600000101010101" pitchFamily="18" charset="-127"/>
                <a:ea typeface="Batang" panose="02030600000101010101" pitchFamily="18" charset="-127"/>
              </a:rPr>
              <a:t>Is Divorce or Infidelity better when:</a:t>
            </a:r>
          </a:p>
          <a:p>
            <a:pPr marL="537210" lvl="1" indent="0" algn="ctr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 algn="ctr">
              <a:buNone/>
            </a:pPr>
            <a:r>
              <a:rPr lang="en-US" sz="38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1)</a:t>
            </a:r>
            <a:r>
              <a:rPr lang="en-US" sz="3800" dirty="0">
                <a:latin typeface="Batang" panose="02030600000101010101" pitchFamily="18" charset="-127"/>
                <a:ea typeface="Batang" panose="02030600000101010101" pitchFamily="18" charset="-127"/>
              </a:rPr>
              <a:t> Deception is Involved?</a:t>
            </a:r>
          </a:p>
          <a:p>
            <a:pPr marL="877824" lvl="2" indent="0" algn="ctr">
              <a:buNone/>
            </a:pPr>
            <a:endParaRPr lang="en-US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877824" lvl="2" indent="0" algn="ctr">
              <a:buNone/>
            </a:pPr>
            <a:endParaRPr lang="en-US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94360" lvl="1" indent="0" algn="ctr">
              <a:buNone/>
            </a:pPr>
            <a:r>
              <a:rPr lang="en-US" sz="3800" b="1" dirty="0">
                <a:latin typeface="Batang" panose="02030600000101010101" pitchFamily="18" charset="-127"/>
                <a:ea typeface="Batang" panose="02030600000101010101" pitchFamily="18" charset="-127"/>
              </a:rPr>
              <a:t>Divorce looks better, since it does not involve deception whereas infidelity does.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359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9436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Batang" panose="02030600000101010101" pitchFamily="18" charset="-127"/>
                <a:ea typeface="Batang" panose="02030600000101010101" pitchFamily="18" charset="-127"/>
              </a:rPr>
              <a:t>Is Divorce or Infidelity better when:</a:t>
            </a: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 algn="ctr">
              <a:buNone/>
            </a:pPr>
            <a:r>
              <a:rPr lang="en-US" sz="38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2) </a:t>
            </a:r>
            <a:r>
              <a:rPr lang="en-US" sz="3800" dirty="0">
                <a:latin typeface="Batang" panose="02030600000101010101" pitchFamily="18" charset="-127"/>
                <a:ea typeface="Batang" panose="02030600000101010101" pitchFamily="18" charset="-127"/>
              </a:rPr>
              <a:t>Promise Breaking is Involved?</a:t>
            </a:r>
          </a:p>
          <a:p>
            <a:pPr marL="877824" lvl="2" indent="0" algn="ctr">
              <a:buNone/>
            </a:pPr>
            <a:endParaRPr lang="en-US" sz="38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94360" lvl="1" indent="0" algn="ctr">
              <a:buNone/>
            </a:pPr>
            <a:r>
              <a:rPr lang="en-US" sz="3800" b="1" dirty="0">
                <a:latin typeface="Batang" panose="02030600000101010101" pitchFamily="18" charset="-127"/>
                <a:ea typeface="Batang" panose="02030600000101010101" pitchFamily="18" charset="-127"/>
              </a:rPr>
              <a:t>Divorce is just as bad unless one part of the promise is considered more important than another.</a:t>
            </a:r>
          </a:p>
          <a:p>
            <a:pPr marL="537210" lvl="1" indent="0" algn="ctr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194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7912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Batang" panose="02030600000101010101" pitchFamily="18" charset="-127"/>
                <a:ea typeface="Batang" panose="02030600000101010101" pitchFamily="18" charset="-127"/>
              </a:rPr>
              <a:t>Is Divorce or Infidelity better when:</a:t>
            </a:r>
          </a:p>
          <a:p>
            <a:pPr algn="ctr"/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537210" lvl="1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3)</a:t>
            </a:r>
            <a:r>
              <a:rPr lang="en-US" sz="36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US" sz="3800" dirty="0">
                <a:latin typeface="Batang" panose="02030600000101010101" pitchFamily="18" charset="-127"/>
                <a:ea typeface="Batang" panose="02030600000101010101" pitchFamily="18" charset="-127"/>
              </a:rPr>
              <a:t>There has been harm done to the relationship?</a:t>
            </a:r>
          </a:p>
          <a:p>
            <a:pPr marL="877824" lvl="2" indent="0" algn="ctr">
              <a:buNone/>
            </a:pPr>
            <a:endParaRPr lang="en-US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219456" indent="0" algn="ctr">
              <a:buNone/>
            </a:pPr>
            <a:r>
              <a:rPr lang="en-US" sz="3800" dirty="0">
                <a:latin typeface="Batang" panose="02030600000101010101" pitchFamily="18" charset="-127"/>
                <a:ea typeface="Batang" panose="02030600000101010101" pitchFamily="18" charset="-127"/>
              </a:rPr>
              <a:t>Divorce imposes the same harm, if not more as divorce ends marriages while adultery may not.</a:t>
            </a: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976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5791200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3400" dirty="0">
                <a:latin typeface="Batang" panose="02030600000101010101" pitchFamily="18" charset="-127"/>
                <a:ea typeface="Batang" panose="02030600000101010101" pitchFamily="18" charset="-127"/>
              </a:rPr>
              <a:t>According to the textbook, some would claim that adultery can improve the marriage</a:t>
            </a: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400" dirty="0">
                <a:latin typeface="Batang" panose="02030600000101010101" pitchFamily="18" charset="-127"/>
                <a:ea typeface="Batang" panose="02030600000101010101" pitchFamily="18" charset="-127"/>
              </a:rPr>
              <a:t>If this is accepted, then divorce looks more harmful to a relationship compared to adultery.</a:t>
            </a:r>
          </a:p>
          <a:p>
            <a:pPr marL="537210" lvl="1" indent="0">
              <a:buNone/>
            </a:pPr>
            <a:endParaRPr 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400" dirty="0">
                <a:latin typeface="Batang" panose="02030600000101010101" pitchFamily="18" charset="-127"/>
                <a:ea typeface="Batang" panose="02030600000101010101" pitchFamily="18" charset="-127"/>
              </a:rPr>
              <a:t>On average, divorce still does more damage to marriages than adultery does.</a:t>
            </a:r>
          </a:p>
        </p:txBody>
      </p:sp>
    </p:spTree>
    <p:extLst>
      <p:ext uri="{BB962C8B-B14F-4D97-AF65-F5344CB8AC3E}">
        <p14:creationId xmlns:p14="http://schemas.microsoft.com/office/powerpoint/2010/main" val="379376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6096000"/>
          </a:xfrm>
        </p:spPr>
        <p:txBody>
          <a:bodyPr>
            <a:normAutofit fontScale="55000" lnSpcReduction="20000"/>
          </a:bodyPr>
          <a:lstStyle/>
          <a:p>
            <a:pPr marL="64008" indent="0">
              <a:buNone/>
            </a:pPr>
            <a:r>
              <a:rPr lang="en-US" sz="4200" dirty="0">
                <a:latin typeface="Batang" panose="02030600000101010101" pitchFamily="18" charset="-127"/>
                <a:ea typeface="Batang" panose="02030600000101010101" pitchFamily="18" charset="-127"/>
              </a:rPr>
              <a:t>According to the </a:t>
            </a:r>
            <a:r>
              <a:rPr lang="en-US" sz="4200" dirty="0" err="1">
                <a:latin typeface="Batang" panose="02030600000101010101" pitchFamily="18" charset="-127"/>
                <a:ea typeface="Batang" panose="02030600000101010101" pitchFamily="18" charset="-127"/>
              </a:rPr>
              <a:t>Trustify</a:t>
            </a:r>
            <a:r>
              <a:rPr lang="en-US" sz="4200" dirty="0">
                <a:latin typeface="Batang" panose="02030600000101010101" pitchFamily="18" charset="-127"/>
                <a:ea typeface="Batang" panose="02030600000101010101" pitchFamily="18" charset="-127"/>
              </a:rPr>
              <a:t> website - Statistics on Infidelity: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1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In over </a:t>
            </a:r>
            <a:r>
              <a:rPr lang="en-US" sz="4500" dirty="0">
                <a:latin typeface="Batang" panose="02030600000101010101" pitchFamily="18" charset="-127"/>
                <a:ea typeface="Batang" panose="02030600000101010101" pitchFamily="18" charset="-127"/>
              </a:rPr>
              <a:t>1/3 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of marriages, one or both partners admit to </a:t>
            </a:r>
            <a:r>
              <a:rPr lang="en-US" sz="4500" dirty="0">
                <a:latin typeface="Batang" panose="02030600000101010101" pitchFamily="18" charset="-127"/>
                <a:ea typeface="Batang" panose="02030600000101010101" pitchFamily="18" charset="-127"/>
              </a:rPr>
              <a:t>cheating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Batang" panose="02030600000101010101" pitchFamily="18" charset="-127"/>
                <a:ea typeface="Batang" panose="02030600000101010101" pitchFamily="18" charset="-127"/>
              </a:rPr>
              <a:t>22%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 of men say that they've cheated on their significant other.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Batang" panose="02030600000101010101" pitchFamily="18" charset="-127"/>
                <a:ea typeface="Batang" panose="02030600000101010101" pitchFamily="18" charset="-127"/>
              </a:rPr>
              <a:t>14%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 of women admit to cheating on their significant other.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dirty="0">
                <a:latin typeface="Batang" panose="02030600000101010101" pitchFamily="18" charset="-127"/>
                <a:ea typeface="Batang" panose="02030600000101010101" pitchFamily="18" charset="-127"/>
              </a:rPr>
              <a:t>17%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 of men and women admit to having an affair with a sister-in-law or brother-in-law.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People who have cheated before are </a:t>
            </a:r>
            <a:r>
              <a:rPr lang="en-US" sz="4500" u="sng" dirty="0">
                <a:latin typeface="Batang" panose="02030600000101010101" pitchFamily="18" charset="-127"/>
                <a:ea typeface="Batang" panose="02030600000101010101" pitchFamily="18" charset="-127"/>
              </a:rPr>
              <a:t>350%</a:t>
            </a:r>
            <a:r>
              <a:rPr lang="en-US" sz="4500" b="0" dirty="0">
                <a:latin typeface="Batang" panose="02030600000101010101" pitchFamily="18" charset="-127"/>
                <a:ea typeface="Batang" panose="02030600000101010101" pitchFamily="18" charset="-127"/>
              </a:rPr>
              <a:t> more likely to cheat again.</a:t>
            </a:r>
          </a:p>
        </p:txBody>
      </p:sp>
    </p:spTree>
    <p:extLst>
      <p:ext uri="{BB962C8B-B14F-4D97-AF65-F5344CB8AC3E}">
        <p14:creationId xmlns:p14="http://schemas.microsoft.com/office/powerpoint/2010/main" val="263330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85800"/>
          </a:xfrm>
        </p:spPr>
        <p:txBody>
          <a:bodyPr/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Chapter 14: Adultery or Divorce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15400" cy="6096000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en-US" sz="2300" dirty="0">
                <a:latin typeface="Batang" panose="02030600000101010101" pitchFamily="18" charset="-127"/>
                <a:ea typeface="Batang" panose="02030600000101010101" pitchFamily="18" charset="-127"/>
              </a:rPr>
              <a:t>According to the </a:t>
            </a:r>
            <a:r>
              <a:rPr lang="en-US" sz="2300" dirty="0" err="1">
                <a:latin typeface="Batang" panose="02030600000101010101" pitchFamily="18" charset="-127"/>
                <a:ea typeface="Batang" panose="02030600000101010101" pitchFamily="18" charset="-127"/>
              </a:rPr>
              <a:t>Trustify</a:t>
            </a:r>
            <a:r>
              <a:rPr lang="en-US" sz="2300" dirty="0">
                <a:latin typeface="Batang" panose="02030600000101010101" pitchFamily="18" charset="-127"/>
                <a:ea typeface="Batang" panose="02030600000101010101" pitchFamily="18" charset="-127"/>
              </a:rPr>
              <a:t> website - Statistics on Infidelity: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Affairs are most likely to occur 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two years </a:t>
            </a: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into a marriage.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5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9%</a:t>
            </a: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 of men admit they might have an affair to get back at a spouse.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5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14%</a:t>
            </a: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 of women admit they might have an affair to get back at a spouse.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500" b="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10%</a:t>
            </a: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 of affairs begin online/</a:t>
            </a:r>
            <a:r>
              <a:rPr lang="en-US" sz="2800" dirty="0">
                <a:latin typeface="Batang" panose="02030600000101010101" pitchFamily="18" charset="-127"/>
                <a:ea typeface="Batang" panose="02030600000101010101" pitchFamily="18" charset="-127"/>
              </a:rPr>
              <a:t>40% </a:t>
            </a:r>
            <a:r>
              <a:rPr lang="en-US" sz="2800" b="0" dirty="0">
                <a:latin typeface="Batang" panose="02030600000101010101" pitchFamily="18" charset="-127"/>
                <a:ea typeface="Batang" panose="02030600000101010101" pitchFamily="18" charset="-127"/>
              </a:rPr>
              <a:t>of these affairs turn into real life affairs. </a:t>
            </a:r>
          </a:p>
        </p:txBody>
      </p:sp>
    </p:spTree>
    <p:extLst>
      <p:ext uri="{BB962C8B-B14F-4D97-AF65-F5344CB8AC3E}">
        <p14:creationId xmlns:p14="http://schemas.microsoft.com/office/powerpoint/2010/main" val="415083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574</TotalTime>
  <Words>1685</Words>
  <Application>Microsoft Office PowerPoint</Application>
  <PresentationFormat>On-screen Show (4:3)</PresentationFormat>
  <Paragraphs>213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Batang</vt:lpstr>
      <vt:lpstr>Arial</vt:lpstr>
      <vt:lpstr>Arial Black</vt:lpstr>
      <vt:lpstr>Bell MT</vt:lpstr>
      <vt:lpstr>Book Antiqua</vt:lpstr>
      <vt:lpstr>Wingdings</vt:lpstr>
      <vt:lpstr>Essential</vt:lpstr>
      <vt:lpstr>Chapter 14: Adultery or Divorce -   Is There a Right Answer?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14: Adultery or Divorce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Chapter 15: Marriage as a Public Issue</vt:lpstr>
      <vt:lpstr>REFERENCES</vt:lpstr>
    </vt:vector>
  </TitlesOfParts>
  <Company>Westchester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14: Adultery or Divorce  Is There a Right Answer?</dc:title>
  <dc:creator>Haertel, Melissa</dc:creator>
  <cp:lastModifiedBy>tek bans</cp:lastModifiedBy>
  <cp:revision>45</cp:revision>
  <dcterms:created xsi:type="dcterms:W3CDTF">2017-11-14T16:07:03Z</dcterms:created>
  <dcterms:modified xsi:type="dcterms:W3CDTF">2020-05-22T21:06:31Z</dcterms:modified>
</cp:coreProperties>
</file>